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1"/>
  </p:notesMasterIdLst>
  <p:sldIdLst>
    <p:sldId id="256" r:id="rId3"/>
    <p:sldId id="257" r:id="rId4"/>
    <p:sldId id="259" r:id="rId5"/>
    <p:sldId id="260" r:id="rId6"/>
    <p:sldId id="261" r:id="rId7"/>
    <p:sldId id="262" r:id="rId8"/>
    <p:sldId id="258" r:id="rId9"/>
    <p:sldId id="264" r:id="rId10"/>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C773"/>
    <a:srgbClr val="3A9DB8"/>
    <a:srgbClr val="304A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49" autoAdjust="0"/>
    <p:restoredTop sz="94628" autoAdjust="0"/>
  </p:normalViewPr>
  <p:slideViewPr>
    <p:cSldViewPr>
      <p:cViewPr>
        <p:scale>
          <a:sx n="100" d="100"/>
          <a:sy n="100" d="100"/>
        </p:scale>
        <p:origin x="-714" y="-16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4EC1DDD1-C99E-4F84-9794-7352F240FC60}" type="datetimeFigureOut">
              <a:rPr lang="en-US" smtClean="0"/>
              <a:pPr/>
              <a:t>1/8/2015</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1207E67B-8CC9-4D62-B51D-24E8D6E6B298}" type="slidenum">
              <a:rPr lang="en-US" smtClean="0"/>
              <a:pPr/>
              <a:t>‹#›</a:t>
            </a:fld>
            <a:endParaRPr lang="en-US"/>
          </a:p>
        </p:txBody>
      </p:sp>
    </p:spTree>
    <p:extLst>
      <p:ext uri="{BB962C8B-B14F-4D97-AF65-F5344CB8AC3E}">
        <p14:creationId xmlns:p14="http://schemas.microsoft.com/office/powerpoint/2010/main" val="3755420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07E67B-8CC9-4D62-B51D-24E8D6E6B298}" type="slidenum">
              <a:rPr lang="en-US" smtClean="0"/>
              <a:pPr/>
              <a:t>1</a:t>
            </a:fld>
            <a:endParaRPr lang="en-US"/>
          </a:p>
        </p:txBody>
      </p:sp>
    </p:spTree>
    <p:extLst>
      <p:ext uri="{BB962C8B-B14F-4D97-AF65-F5344CB8AC3E}">
        <p14:creationId xmlns:p14="http://schemas.microsoft.com/office/powerpoint/2010/main" val="89411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Blaise</a:t>
            </a:r>
            <a:r>
              <a:rPr lang="en-US" baseline="0" dirty="0" smtClean="0"/>
              <a:t> Pascal was born on June 19, 1623 and died on August 19, 1662 in Paris France. </a:t>
            </a:r>
          </a:p>
          <a:p>
            <a:r>
              <a:rPr lang="en-US" baseline="0" dirty="0" smtClean="0"/>
              <a:t>Obviously, he created Pascal’s Triangle. </a:t>
            </a:r>
          </a:p>
          <a:p>
            <a:r>
              <a:rPr lang="en-US" baseline="0" dirty="0" smtClean="0"/>
              <a:t>His father wouldn’t let Pascal study mathematics before he was 15, so he worked on math by himself. </a:t>
            </a:r>
          </a:p>
          <a:p>
            <a:r>
              <a:rPr lang="en-US" baseline="0" dirty="0" smtClean="0"/>
              <a:t>One day, when he was 12, he discovered that a triangles angle measures equal two right angles, or 180⁰. </a:t>
            </a:r>
          </a:p>
          <a:p>
            <a:r>
              <a:rPr lang="en-US" baseline="0" dirty="0" smtClean="0"/>
              <a:t>After his father saw what he accomplished, he let him study math. </a:t>
            </a:r>
          </a:p>
          <a:p>
            <a:r>
              <a:rPr lang="en-US" baseline="0" dirty="0" smtClean="0"/>
              <a:t>Pascal eventually created the first digital calculator to help his father with his new job as a tax collector. </a:t>
            </a:r>
            <a:endParaRPr lang="en-US" dirty="0"/>
          </a:p>
        </p:txBody>
      </p:sp>
      <p:sp>
        <p:nvSpPr>
          <p:cNvPr id="4" name="Slide Number Placeholder 3"/>
          <p:cNvSpPr>
            <a:spLocks noGrp="1"/>
          </p:cNvSpPr>
          <p:nvPr>
            <p:ph type="sldNum" sz="quarter" idx="10"/>
          </p:nvPr>
        </p:nvSpPr>
        <p:spPr/>
        <p:txBody>
          <a:bodyPr/>
          <a:lstStyle/>
          <a:p>
            <a:fld id="{1207E67B-8CC9-4D62-B51D-24E8D6E6B298}" type="slidenum">
              <a:rPr lang="en-US" smtClean="0"/>
              <a:pPr/>
              <a:t>2</a:t>
            </a:fld>
            <a:endParaRPr lang="en-US"/>
          </a:p>
        </p:txBody>
      </p:sp>
    </p:spTree>
    <p:extLst>
      <p:ext uri="{BB962C8B-B14F-4D97-AF65-F5344CB8AC3E}">
        <p14:creationId xmlns:p14="http://schemas.microsoft.com/office/powerpoint/2010/main" val="384725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you have to do is add the two numbers that are side-by-side to get the number below it. </a:t>
            </a:r>
          </a:p>
          <a:p>
            <a:r>
              <a:rPr lang="en-US" dirty="0" smtClean="0"/>
              <a:t>In the example</a:t>
            </a:r>
            <a:r>
              <a:rPr lang="en-US" baseline="0" dirty="0" smtClean="0"/>
              <a:t> here, 4 and 6 are next to each other. </a:t>
            </a:r>
          </a:p>
          <a:p>
            <a:r>
              <a:rPr lang="en-US" baseline="0" dirty="0" smtClean="0"/>
              <a:t>Notice how the number 10 is below them. </a:t>
            </a:r>
          </a:p>
          <a:p>
            <a:r>
              <a:rPr lang="en-US" baseline="0" dirty="0" smtClean="0"/>
              <a:t>The sum of 4 and 6 is 10, therefore going on continuously forever.</a:t>
            </a:r>
          </a:p>
          <a:p>
            <a:r>
              <a:rPr lang="en-US" baseline="0" dirty="0" smtClean="0"/>
              <a:t>You can also use this method to get from one row to the next.</a:t>
            </a:r>
            <a:endParaRPr lang="en-US" dirty="0" smtClean="0"/>
          </a:p>
        </p:txBody>
      </p:sp>
      <p:sp>
        <p:nvSpPr>
          <p:cNvPr id="4" name="Slide Number Placeholder 3"/>
          <p:cNvSpPr>
            <a:spLocks noGrp="1"/>
          </p:cNvSpPr>
          <p:nvPr>
            <p:ph type="sldNum" sz="quarter" idx="10"/>
          </p:nvPr>
        </p:nvSpPr>
        <p:spPr/>
        <p:txBody>
          <a:bodyPr/>
          <a:lstStyle/>
          <a:p>
            <a:fld id="{1207E67B-8CC9-4D62-B51D-24E8D6E6B298}" type="slidenum">
              <a:rPr lang="en-US" smtClean="0"/>
              <a:pPr/>
              <a:t>3</a:t>
            </a:fld>
            <a:endParaRPr lang="en-US"/>
          </a:p>
        </p:txBody>
      </p:sp>
    </p:spTree>
    <p:extLst>
      <p:ext uri="{BB962C8B-B14F-4D97-AF65-F5344CB8AC3E}">
        <p14:creationId xmlns:p14="http://schemas.microsoft.com/office/powerpoint/2010/main" val="1409340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just a short slide of what diagonals are so you could get a better understanding of the triangle. </a:t>
            </a:r>
          </a:p>
          <a:p>
            <a:r>
              <a:rPr lang="en-US" dirty="0" smtClean="0"/>
              <a:t>Does anybody know what</a:t>
            </a:r>
            <a:r>
              <a:rPr lang="en-US" baseline="0" dirty="0" smtClean="0"/>
              <a:t> a diagonal on the triangle is?</a:t>
            </a:r>
          </a:p>
          <a:p>
            <a:r>
              <a:rPr lang="en-US" baseline="0" dirty="0" smtClean="0"/>
              <a:t>This red line of numbers shows an example of what a diagonal is.</a:t>
            </a:r>
          </a:p>
          <a:p>
            <a:r>
              <a:rPr lang="en-US" baseline="0" dirty="0" smtClean="0"/>
              <a:t>There are an infinite amount of diagonals, just like there are numbers.</a:t>
            </a:r>
          </a:p>
          <a:p>
            <a:r>
              <a:rPr lang="en-US" baseline="0" dirty="0" smtClean="0"/>
              <a:t>You can go to the next diagonal, just like you can with rows. </a:t>
            </a:r>
          </a:p>
          <a:p>
            <a:r>
              <a:rPr lang="en-US" baseline="0" dirty="0" smtClean="0"/>
              <a:t>And, if you have been paying attention to this presentation, I can guarantee that you already know how.</a:t>
            </a:r>
          </a:p>
          <a:p>
            <a:r>
              <a:rPr lang="en-US" baseline="0" dirty="0" smtClean="0"/>
              <a:t>It’s the same way to go from one row to the next!</a:t>
            </a:r>
          </a:p>
          <a:p>
            <a:r>
              <a:rPr lang="en-US" baseline="0" dirty="0" smtClean="0"/>
              <a:t>So let’s use the example with 4, 6, and 10 again.</a:t>
            </a:r>
          </a:p>
          <a:p>
            <a:r>
              <a:rPr lang="en-US" baseline="0" dirty="0" smtClean="0"/>
              <a:t>You want to get to the next diagonal from 4, in this case we will use the 2</a:t>
            </a:r>
            <a:r>
              <a:rPr lang="en-US" baseline="30000" dirty="0" smtClean="0"/>
              <a:t>nd</a:t>
            </a:r>
            <a:r>
              <a:rPr lang="en-US" baseline="0" dirty="0" smtClean="0"/>
              <a:t> diagonal.</a:t>
            </a:r>
          </a:p>
          <a:p>
            <a:r>
              <a:rPr lang="en-US" baseline="0" dirty="0" smtClean="0"/>
              <a:t>Add 4 and 6 again to get 10 and now your at the 3</a:t>
            </a:r>
            <a:r>
              <a:rPr lang="en-US" baseline="30000" dirty="0" smtClean="0"/>
              <a:t>rd</a:t>
            </a:r>
            <a:r>
              <a:rPr lang="en-US" baseline="0" dirty="0" smtClean="0"/>
              <a:t> diagonal! It’s that simple.</a:t>
            </a:r>
          </a:p>
        </p:txBody>
      </p:sp>
      <p:sp>
        <p:nvSpPr>
          <p:cNvPr id="4" name="Slide Number Placeholder 3"/>
          <p:cNvSpPr>
            <a:spLocks noGrp="1"/>
          </p:cNvSpPr>
          <p:nvPr>
            <p:ph type="sldNum" sz="quarter" idx="10"/>
          </p:nvPr>
        </p:nvSpPr>
        <p:spPr/>
        <p:txBody>
          <a:bodyPr/>
          <a:lstStyle/>
          <a:p>
            <a:fld id="{1207E67B-8CC9-4D62-B51D-24E8D6E6B298}" type="slidenum">
              <a:rPr lang="en-US" smtClean="0"/>
              <a:pPr/>
              <a:t>4</a:t>
            </a:fld>
            <a:endParaRPr lang="en-US"/>
          </a:p>
        </p:txBody>
      </p:sp>
    </p:spTree>
    <p:extLst>
      <p:ext uri="{BB962C8B-B14F-4D97-AF65-F5344CB8AC3E}">
        <p14:creationId xmlns:p14="http://schemas.microsoft.com/office/powerpoint/2010/main" val="3689965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you have better background knowledge of Pascal’s Triangle, let’s try to find some different types of numbers.</a:t>
            </a:r>
          </a:p>
          <a:p>
            <a:r>
              <a:rPr lang="en-US" baseline="0" dirty="0" smtClean="0"/>
              <a:t>Does anybody know what diagonal the natural numbers are located? They’re located in the 2</a:t>
            </a:r>
            <a:r>
              <a:rPr lang="en-US" baseline="30000" dirty="0" smtClean="0"/>
              <a:t>nd</a:t>
            </a:r>
            <a:r>
              <a:rPr lang="en-US" baseline="0" dirty="0" smtClean="0"/>
              <a:t> diagonal.</a:t>
            </a:r>
          </a:p>
          <a:p>
            <a:r>
              <a:rPr lang="en-US" baseline="0" dirty="0" smtClean="0"/>
              <a:t>What about the pentatope numbers, like 1, 5, 15, 35, and 75? They’re located in the 5</a:t>
            </a:r>
            <a:r>
              <a:rPr lang="en-US" baseline="30000" dirty="0" smtClean="0"/>
              <a:t>th</a:t>
            </a:r>
            <a:r>
              <a:rPr lang="en-US" baseline="0" dirty="0" smtClean="0"/>
              <a:t> diagonal.</a:t>
            </a:r>
          </a:p>
          <a:p>
            <a:r>
              <a:rPr lang="en-US" baseline="0" dirty="0" smtClean="0"/>
              <a:t>What about the tetrahedral numbers, like 1, 4, 10, and 20? They’re located in the 4</a:t>
            </a:r>
            <a:r>
              <a:rPr lang="en-US" baseline="30000" dirty="0" smtClean="0"/>
              <a:t>th</a:t>
            </a:r>
            <a:r>
              <a:rPr lang="en-US" baseline="0" dirty="0" smtClean="0"/>
              <a:t> diagonal.</a:t>
            </a:r>
          </a:p>
          <a:p>
            <a:r>
              <a:rPr lang="en-US" baseline="0" dirty="0" smtClean="0"/>
              <a:t>Then there’s the triangular numbers, like 1, 3, 6, 10, and 15? They’re located in the 3</a:t>
            </a:r>
            <a:r>
              <a:rPr lang="en-US" baseline="30000" dirty="0" smtClean="0"/>
              <a:t>rd</a:t>
            </a:r>
            <a:r>
              <a:rPr lang="en-US" baseline="0" dirty="0" smtClean="0"/>
              <a:t> diagonal.</a:t>
            </a:r>
          </a:p>
          <a:p>
            <a:r>
              <a:rPr lang="en-US" baseline="0" dirty="0" smtClean="0"/>
              <a:t>And there is also the hexagonal numbers, like 1, 6, 15, 28, and 45? This is a little more difficult than the other problems. They are also in the 3</a:t>
            </a:r>
            <a:r>
              <a:rPr lang="en-US" baseline="30000" dirty="0" smtClean="0"/>
              <a:t>rd</a:t>
            </a:r>
            <a:r>
              <a:rPr lang="en-US" baseline="0" dirty="0" smtClean="0"/>
              <a:t> diagonal, but they skip every other number.</a:t>
            </a:r>
          </a:p>
          <a:p>
            <a:r>
              <a:rPr lang="en-US" baseline="0" dirty="0" smtClean="0"/>
              <a:t>Finally, there are the Catalan numbers, like 5, 14, 42, and 132. </a:t>
            </a:r>
          </a:p>
          <a:p>
            <a:r>
              <a:rPr lang="en-US" baseline="0" dirty="0" smtClean="0"/>
              <a:t>This is the most challenging problem yet.</a:t>
            </a:r>
            <a:endParaRPr lang="en-US" dirty="0"/>
          </a:p>
        </p:txBody>
      </p:sp>
      <p:sp>
        <p:nvSpPr>
          <p:cNvPr id="4" name="Slide Number Placeholder 3"/>
          <p:cNvSpPr>
            <a:spLocks noGrp="1"/>
          </p:cNvSpPr>
          <p:nvPr>
            <p:ph type="sldNum" sz="quarter" idx="10"/>
          </p:nvPr>
        </p:nvSpPr>
        <p:spPr/>
        <p:txBody>
          <a:bodyPr/>
          <a:lstStyle/>
          <a:p>
            <a:fld id="{1207E67B-8CC9-4D62-B51D-24E8D6E6B298}" type="slidenum">
              <a:rPr lang="en-US" smtClean="0"/>
              <a:pPr/>
              <a:t>5</a:t>
            </a:fld>
            <a:endParaRPr lang="en-US"/>
          </a:p>
        </p:txBody>
      </p:sp>
    </p:spTree>
    <p:extLst>
      <p:ext uri="{BB962C8B-B14F-4D97-AF65-F5344CB8AC3E}">
        <p14:creationId xmlns:p14="http://schemas.microsoft.com/office/powerpoint/2010/main" val="3689965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you are more familiar with Pascal’s triangle, let’s try to find some patterns.</a:t>
            </a:r>
          </a:p>
          <a:p>
            <a:r>
              <a:rPr lang="en-US" baseline="0" dirty="0" smtClean="0"/>
              <a:t>So the first pattern that I want you to do is to predict the next rows of numbers. I showed an example earlier of how to get from one row to the next with 4, 6, and 10, so this shouldn’t be too hard. Does anyone want to volunteer?</a:t>
            </a:r>
          </a:p>
          <a:p>
            <a:r>
              <a:rPr lang="en-US" baseline="0" dirty="0" smtClean="0"/>
              <a:t>Good. The next pattern here has to do with the powers of two, which are 2, 4, 8, 16, and so on. Look at the rows to see a pattern and figure it out. I’ll give you a hint—you have to add something to find one of the powers of two. </a:t>
            </a:r>
          </a:p>
          <a:p>
            <a:r>
              <a:rPr lang="en-US" baseline="0" dirty="0" smtClean="0"/>
              <a:t>Great job. The next pattern we have to find is similar to the powers of two pattern that we just did. So now we have to find the powers of eleven, which are 11, 121, 1331, 14641, and so on. The pattern starts in row one, then row two, and on and on and on. Here’s another hint to make it a bit easier—you don’t have to add, subtract, multiply, or divide anything to get the powers of 11. Any volunteers?</a:t>
            </a:r>
            <a:endParaRPr lang="en-US" dirty="0"/>
          </a:p>
        </p:txBody>
      </p:sp>
      <p:sp>
        <p:nvSpPr>
          <p:cNvPr id="4" name="Slide Number Placeholder 3"/>
          <p:cNvSpPr>
            <a:spLocks noGrp="1"/>
          </p:cNvSpPr>
          <p:nvPr>
            <p:ph type="sldNum" sz="quarter" idx="10"/>
          </p:nvPr>
        </p:nvSpPr>
        <p:spPr/>
        <p:txBody>
          <a:bodyPr/>
          <a:lstStyle/>
          <a:p>
            <a:fld id="{1207E67B-8CC9-4D62-B51D-24E8D6E6B298}" type="slidenum">
              <a:rPr lang="en-US" smtClean="0"/>
              <a:pPr/>
              <a:t>6</a:t>
            </a:fld>
            <a:endParaRPr lang="en-US"/>
          </a:p>
        </p:txBody>
      </p:sp>
    </p:spTree>
    <p:extLst>
      <p:ext uri="{BB962C8B-B14F-4D97-AF65-F5344CB8AC3E}">
        <p14:creationId xmlns:p14="http://schemas.microsoft.com/office/powerpoint/2010/main" val="3847252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07E67B-8CC9-4D62-B51D-24E8D6E6B298}" type="slidenum">
              <a:rPr lang="en-US" smtClean="0"/>
              <a:pPr/>
              <a:t>7</a:t>
            </a:fld>
            <a:endParaRPr lang="en-US"/>
          </a:p>
        </p:txBody>
      </p:sp>
    </p:spTree>
    <p:extLst>
      <p:ext uri="{BB962C8B-B14F-4D97-AF65-F5344CB8AC3E}">
        <p14:creationId xmlns:p14="http://schemas.microsoft.com/office/powerpoint/2010/main" val="303523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37F0FF0-A64A-4C67-9DAC-24F80EC11401}" type="datetimeFigureOut">
              <a:rPr lang="en-US" smtClean="0"/>
              <a:pPr/>
              <a:t>1/8/2015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73C82F4-70A5-4C0E-B103-B8067338710C}"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73C82F4-70A5-4C0E-B103-B8067338710C}"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7F0FF0-A64A-4C67-9DAC-24F80EC11401}" type="datetimeFigureOut">
              <a:rPr lang="en-US" smtClean="0"/>
              <a:pPr/>
              <a:t>1/8/2015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2F4-70A5-4C0E-B103-B8067338710C}"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7F0FF0-A64A-4C67-9DAC-24F80EC11401}"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7F0FF0-A64A-4C67-9DAC-24F80EC11401}" type="datetimeFigureOut">
              <a:rPr lang="en-US" smtClean="0"/>
              <a:pPr/>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F0FF0-A64A-4C67-9DAC-24F80EC11401}" type="datetimeFigureOut">
              <a:rPr lang="en-US" smtClean="0"/>
              <a:pPr/>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37F0FF0-A64A-4C67-9DAC-24F80EC11401}" type="datetimeFigureOut">
              <a:rPr lang="en-US" smtClean="0"/>
              <a:pPr/>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7F0FF0-A64A-4C67-9DAC-24F80EC11401}" type="datetimeFigureOut">
              <a:rPr lang="en-US" smtClean="0"/>
              <a:pPr/>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C82F4-70A5-4C0E-B103-B8067338710C}"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37F0FF0-A64A-4C67-9DAC-24F80EC11401}" type="datetimeFigureOut">
              <a:rPr lang="en-US" smtClean="0"/>
              <a:pPr/>
              <a:t>1/8/2015</a:t>
            </a:fld>
            <a:endParaRPr lang="en-US"/>
          </a:p>
        </p:txBody>
      </p:sp>
      <p:sp>
        <p:nvSpPr>
          <p:cNvPr id="7" name="Slide Number Placeholder 6"/>
          <p:cNvSpPr>
            <a:spLocks noGrp="1"/>
          </p:cNvSpPr>
          <p:nvPr>
            <p:ph type="sldNum" sz="quarter" idx="12"/>
          </p:nvPr>
        </p:nvSpPr>
        <p:spPr/>
        <p:txBody>
          <a:bodyPr/>
          <a:lstStyle/>
          <a:p>
            <a:fld id="{873C82F4-70A5-4C0E-B103-B8067338710C}"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7F0FF0-A64A-4C67-9DAC-24F80EC11401}" type="datetimeFigureOut">
              <a:rPr lang="en-US" smtClean="0"/>
              <a:pPr/>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37F0FF0-A64A-4C67-9DAC-24F80EC11401}" type="datetimeFigureOut">
              <a:rPr lang="en-US" smtClean="0"/>
              <a:pPr/>
              <a:t>1/8/2015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73C82F4-70A5-4C0E-B103-B8067338710C}"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73C82F4-70A5-4C0E-B103-B8067338710C}"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73C82F4-70A5-4C0E-B103-B8067338710C}"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7F0FF0-A64A-4C67-9DAC-24F80EC11401}" type="datetimeFigureOut">
              <a:rPr lang="en-US" smtClean="0"/>
              <a:pPr/>
              <a:t>1/8/2015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73C82F4-70A5-4C0E-B103-B8067338710C}" type="slidenum">
              <a:rPr lang="en-US" smtClean="0"/>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37F0FF0-A64A-4C67-9DAC-24F80EC11401}" type="datetimeFigureOut">
              <a:rPr lang="en-US" smtClean="0"/>
              <a:pPr/>
              <a:t>1/8/2015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73C82F4-70A5-4C0E-B103-B8067338710C}"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37F0FF0-A64A-4C67-9DAC-24F80EC11401}" type="datetimeFigureOut">
              <a:rPr lang="en-US" smtClean="0"/>
              <a:pPr/>
              <a:t>1/8/2015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73C82F4-70A5-4C0E-B103-B8067338710C}"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37F0FF0-A64A-4C67-9DAC-24F80EC11401}" type="datetimeFigureOut">
              <a:rPr lang="en-US" smtClean="0"/>
              <a:pPr/>
              <a:t>1/8/2015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73C82F4-70A5-4C0E-B103-B8067338710C}"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ipe dir="r"/>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37F0FF0-A64A-4C67-9DAC-24F80EC11401}" type="datetimeFigureOut">
              <a:rPr lang="en-US" smtClean="0"/>
              <a:pPr/>
              <a:t>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73C82F4-70A5-4C0E-B103-B8067338710C}"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dir="r"/>
  </p:transition>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hyperlink" Target="http://nevalalee.files.wordpress.com/2011/05/pascal.jpg" TargetMode="External"/><Relationship Id="rId7" Type="http://schemas.openxmlformats.org/officeDocument/2006/relationships/hyperlink" Target="http://mathforum.org/workshops/usi/pascal/images/base.gi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rikant.org/core/img390.png" TargetMode="External"/><Relationship Id="rId5" Type="http://schemas.openxmlformats.org/officeDocument/2006/relationships/hyperlink" Target="Pascal's%20Triangle%20Questions.docx" TargetMode="External"/><Relationship Id="rId4" Type="http://schemas.openxmlformats.org/officeDocument/2006/relationships/hyperlink" Target="http://mathforum.org/workshops/usi/pascal/mo.pascal.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3A9DB8"/>
            </a:gs>
            <a:gs pos="50000">
              <a:srgbClr val="00B0F0"/>
            </a:gs>
            <a:gs pos="1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98219" y="3124200"/>
            <a:ext cx="3886200" cy="1432702"/>
          </a:xfrm>
        </p:spPr>
        <p:txBody>
          <a:bodyPr>
            <a:noAutofit/>
          </a:bodyPr>
          <a:lstStyle/>
          <a:p>
            <a:r>
              <a:rPr lang="en-US" dirty="0" smtClean="0"/>
              <a:t>Pascal’s Triangle</a:t>
            </a:r>
            <a:endParaRPr lang="en-US" dirty="0"/>
          </a:p>
        </p:txBody>
      </p:sp>
      <p:sp>
        <p:nvSpPr>
          <p:cNvPr id="5" name="TextBox 4"/>
          <p:cNvSpPr txBox="1"/>
          <p:nvPr/>
        </p:nvSpPr>
        <p:spPr>
          <a:xfrm>
            <a:off x="990600" y="4695855"/>
            <a:ext cx="5867400" cy="400110"/>
          </a:xfrm>
          <a:prstGeom prst="rect">
            <a:avLst/>
          </a:prstGeom>
          <a:noFill/>
        </p:spPr>
        <p:txBody>
          <a:bodyPr wrap="square" rtlCol="0">
            <a:spAutoFit/>
          </a:bodyPr>
          <a:lstStyle/>
          <a:p>
            <a:pPr algn="ctr"/>
            <a:r>
              <a:rPr lang="en-US" sz="2000" dirty="0" smtClean="0"/>
              <a:t>PowerPoint Created By Nicholas Albanese</a:t>
            </a:r>
            <a:endParaRPr lang="en-US" sz="2000" dirty="0"/>
          </a:p>
        </p:txBody>
      </p:sp>
      <p:sp>
        <p:nvSpPr>
          <p:cNvPr id="6" name="TextBox 5"/>
          <p:cNvSpPr txBox="1"/>
          <p:nvPr/>
        </p:nvSpPr>
        <p:spPr>
          <a:xfrm>
            <a:off x="570522" y="762000"/>
            <a:ext cx="7125678" cy="769441"/>
          </a:xfrm>
          <a:prstGeom prst="rect">
            <a:avLst/>
          </a:prstGeom>
          <a:noFill/>
        </p:spPr>
        <p:txBody>
          <a:bodyPr wrap="square" rtlCol="0">
            <a:spAutoFit/>
          </a:bodyPr>
          <a:lstStyle/>
          <a:p>
            <a:r>
              <a:rPr lang="en-US" sz="4400" dirty="0" smtClean="0"/>
              <a:t>MS Number Theory’s…</a:t>
            </a:r>
            <a:endParaRPr lang="en-US" sz="4400" dirty="0"/>
          </a:p>
        </p:txBody>
      </p:sp>
    </p:spTree>
    <p:extLst>
      <p:ext uri="{BB962C8B-B14F-4D97-AF65-F5344CB8AC3E}">
        <p14:creationId xmlns:p14="http://schemas.microsoft.com/office/powerpoint/2010/main" val="11882052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Blaise Pascal</a:t>
            </a:r>
            <a:endParaRPr lang="en-US" dirty="0"/>
          </a:p>
        </p:txBody>
      </p:sp>
      <p:sp>
        <p:nvSpPr>
          <p:cNvPr id="3" name="Content Placeholder 2"/>
          <p:cNvSpPr>
            <a:spLocks noGrp="1"/>
          </p:cNvSpPr>
          <p:nvPr>
            <p:ph idx="1"/>
          </p:nvPr>
        </p:nvSpPr>
        <p:spPr>
          <a:xfrm>
            <a:off x="457200" y="1646237"/>
            <a:ext cx="4876800" cy="4526280"/>
          </a:xfrm>
        </p:spPr>
        <p:txBody>
          <a:bodyPr/>
          <a:lstStyle/>
          <a:p>
            <a:r>
              <a:rPr lang="en-US" sz="2400" dirty="0" smtClean="0">
                <a:solidFill>
                  <a:srgbClr val="BFC773"/>
                </a:solidFill>
              </a:rPr>
              <a:t>He was born on June 19, 1623</a:t>
            </a:r>
          </a:p>
          <a:p>
            <a:r>
              <a:rPr lang="en-US" sz="2400" dirty="0" smtClean="0">
                <a:solidFill>
                  <a:srgbClr val="BFC773"/>
                </a:solidFill>
              </a:rPr>
              <a:t>He died on August 19, 1662</a:t>
            </a:r>
          </a:p>
          <a:p>
            <a:r>
              <a:rPr lang="en-US" sz="2400" dirty="0" smtClean="0">
                <a:solidFill>
                  <a:srgbClr val="BFC773"/>
                </a:solidFill>
              </a:rPr>
              <a:t>He created Pascal’s triangle</a:t>
            </a:r>
          </a:p>
          <a:p>
            <a:r>
              <a:rPr lang="en-US" sz="2400" dirty="0" smtClean="0">
                <a:solidFill>
                  <a:srgbClr val="BFC773"/>
                </a:solidFill>
              </a:rPr>
              <a:t>Wasn’t allowed to study mathematics before 15</a:t>
            </a:r>
          </a:p>
          <a:p>
            <a:r>
              <a:rPr lang="en-US" sz="2400" dirty="0" smtClean="0">
                <a:solidFill>
                  <a:srgbClr val="BFC773"/>
                </a:solidFill>
              </a:rPr>
              <a:t>Discovered triangles angles equal 180˚</a:t>
            </a:r>
          </a:p>
          <a:p>
            <a:r>
              <a:rPr lang="en-US" sz="2400" dirty="0" smtClean="0">
                <a:solidFill>
                  <a:srgbClr val="BFC773"/>
                </a:solidFill>
              </a:rPr>
              <a:t>His father let him do math after that</a:t>
            </a:r>
          </a:p>
          <a:p>
            <a:r>
              <a:rPr lang="en-US" sz="2400" dirty="0" smtClean="0">
                <a:solidFill>
                  <a:srgbClr val="BFC773"/>
                </a:solidFill>
              </a:rPr>
              <a:t>He invented the first digital calculator</a:t>
            </a:r>
            <a:endParaRPr lang="en-US" sz="2400" dirty="0">
              <a:solidFill>
                <a:srgbClr val="BFC773"/>
              </a:solidFill>
            </a:endParaRPr>
          </a:p>
        </p:txBody>
      </p:sp>
      <p:pic>
        <p:nvPicPr>
          <p:cNvPr id="2050" name="Picture 2" descr="http://nevalalee.files.wordpress.com/2011/05/pasc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2057400"/>
            <a:ext cx="2618129" cy="3252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2886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2050"/>
                                        </p:tgtEl>
                                        <p:attrNameLst>
                                          <p:attrName>style.visibility</p:attrName>
                                        </p:attrNameLst>
                                      </p:cBhvr>
                                      <p:to>
                                        <p:strVal val="visible"/>
                                      </p:to>
                                    </p:set>
                                    <p:animEffect transition="in" filter="wipe(down)">
                                      <p:cBhvr>
                                        <p:cTn id="4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So How Does Pascal’s Triangle Work?</a:t>
            </a:r>
            <a:endParaRPr lang="en-US" sz="3600" dirty="0"/>
          </a:p>
        </p:txBody>
      </p:sp>
      <p:sp>
        <p:nvSpPr>
          <p:cNvPr id="3" name="Content Placeholder 2"/>
          <p:cNvSpPr>
            <a:spLocks noGrp="1"/>
          </p:cNvSpPr>
          <p:nvPr>
            <p:ph idx="1"/>
          </p:nvPr>
        </p:nvSpPr>
        <p:spPr>
          <a:xfrm>
            <a:off x="457200" y="1646237"/>
            <a:ext cx="3200400" cy="4526280"/>
          </a:xfrm>
        </p:spPr>
        <p:txBody>
          <a:bodyPr>
            <a:normAutofit/>
          </a:bodyPr>
          <a:lstStyle/>
          <a:p>
            <a:pPr marL="0" indent="0">
              <a:buNone/>
            </a:pPr>
            <a:r>
              <a:rPr lang="en-US" sz="2400" dirty="0">
                <a:solidFill>
                  <a:srgbClr val="BFC773"/>
                </a:solidFill>
              </a:rPr>
              <a:t>	</a:t>
            </a:r>
            <a:r>
              <a:rPr lang="en-US" sz="2400" dirty="0" smtClean="0">
                <a:solidFill>
                  <a:srgbClr val="BFC773"/>
                </a:solidFill>
              </a:rPr>
              <a:t>All you do is add the two numbers that are side-by-side to get the number below it!</a:t>
            </a:r>
          </a:p>
          <a:p>
            <a:pPr marL="0" indent="0">
              <a:buNone/>
            </a:pPr>
            <a:endParaRPr lang="en-US" sz="2400" dirty="0">
              <a:solidFill>
                <a:srgbClr val="BFC773"/>
              </a:solidFill>
            </a:endParaRPr>
          </a:p>
          <a:p>
            <a:pPr marL="0" indent="0">
              <a:buNone/>
            </a:pPr>
            <a:r>
              <a:rPr lang="en-US" sz="2400" dirty="0" smtClean="0"/>
              <a:t>Example:</a:t>
            </a:r>
            <a:endParaRPr lang="en-US" sz="2400" dirty="0"/>
          </a:p>
          <a:p>
            <a:pPr marL="0" indent="0" algn="ctr">
              <a:buNone/>
            </a:pPr>
            <a:endParaRPr lang="en-US" sz="2400" dirty="0" smtClean="0">
              <a:solidFill>
                <a:srgbClr val="BFC773"/>
              </a:solidFill>
            </a:endParaRPr>
          </a:p>
          <a:p>
            <a:pPr marL="0" indent="0" algn="ctr">
              <a:buNone/>
            </a:pPr>
            <a:endParaRPr lang="en-US" sz="2400" dirty="0">
              <a:solidFill>
                <a:srgbClr val="BFC773"/>
              </a:solidFill>
            </a:endParaRPr>
          </a:p>
        </p:txBody>
      </p:sp>
      <p:pic>
        <p:nvPicPr>
          <p:cNvPr id="1026" name="Picture 2" descr="http://srikant.org/core/img39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1600200"/>
            <a:ext cx="5172075" cy="4888491"/>
          </a:xfrm>
          <a:prstGeom prst="rect">
            <a:avLst/>
          </a:prstGeom>
          <a:noFill/>
          <a:extLst>
            <a:ext uri="{909E8E84-426E-40DD-AFC4-6F175D3DCCD1}">
              <a14:hiddenFill xmlns:a14="http://schemas.microsoft.com/office/drawing/2010/main">
                <a:solidFill>
                  <a:srgbClr val="FFFFFF"/>
                </a:solidFill>
              </a14:hiddenFill>
            </a:ext>
          </a:extLst>
        </p:spPr>
      </p:pic>
      <p:grpSp>
        <p:nvGrpSpPr>
          <p:cNvPr id="1033" name="Group 1032"/>
          <p:cNvGrpSpPr/>
          <p:nvPr/>
        </p:nvGrpSpPr>
        <p:grpSpPr>
          <a:xfrm>
            <a:off x="1872673" y="3429000"/>
            <a:ext cx="4223327" cy="1359089"/>
            <a:chOff x="1872673" y="3429000"/>
            <a:chExt cx="4223327" cy="1359089"/>
          </a:xfrm>
        </p:grpSpPr>
        <p:grpSp>
          <p:nvGrpSpPr>
            <p:cNvPr id="24" name="Group 23"/>
            <p:cNvGrpSpPr/>
            <p:nvPr/>
          </p:nvGrpSpPr>
          <p:grpSpPr>
            <a:xfrm>
              <a:off x="2123988" y="4330889"/>
              <a:ext cx="515331" cy="457200"/>
              <a:chOff x="2123988" y="4342646"/>
              <a:chExt cx="515331" cy="457200"/>
            </a:xfrm>
          </p:grpSpPr>
          <p:sp>
            <p:nvSpPr>
              <p:cNvPr id="22" name="Hexagon 21"/>
              <p:cNvSpPr/>
              <p:nvPr/>
            </p:nvSpPr>
            <p:spPr>
              <a:xfrm>
                <a:off x="2123988" y="4342646"/>
                <a:ext cx="515331" cy="457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48609" y="4371191"/>
                <a:ext cx="490710" cy="400110"/>
              </a:xfrm>
              <a:prstGeom prst="rect">
                <a:avLst/>
              </a:prstGeom>
              <a:noFill/>
            </p:spPr>
            <p:txBody>
              <a:bodyPr wrap="square" rtlCol="0">
                <a:spAutoFit/>
              </a:bodyPr>
              <a:lstStyle/>
              <a:p>
                <a:r>
                  <a:rPr lang="en-US" sz="2000" dirty="0" smtClean="0"/>
                  <a:t>10</a:t>
                </a:r>
                <a:endParaRPr lang="en-US" sz="2000" dirty="0"/>
              </a:p>
            </p:txBody>
          </p:sp>
        </p:grpSp>
        <p:grpSp>
          <p:nvGrpSpPr>
            <p:cNvPr id="1025" name="Group 1024"/>
            <p:cNvGrpSpPr/>
            <p:nvPr/>
          </p:nvGrpSpPr>
          <p:grpSpPr>
            <a:xfrm>
              <a:off x="1872673" y="3429000"/>
              <a:ext cx="4223327" cy="1066801"/>
              <a:chOff x="1872673" y="3429000"/>
              <a:chExt cx="4223327" cy="1066801"/>
            </a:xfrm>
          </p:grpSpPr>
          <p:sp>
            <p:nvSpPr>
              <p:cNvPr id="14" name="Hexagon 13"/>
              <p:cNvSpPr/>
              <p:nvPr/>
            </p:nvSpPr>
            <p:spPr>
              <a:xfrm>
                <a:off x="1872673" y="3859779"/>
                <a:ext cx="520700" cy="4616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4" name="Group 1023"/>
              <p:cNvGrpSpPr/>
              <p:nvPr/>
            </p:nvGrpSpPr>
            <p:grpSpPr>
              <a:xfrm>
                <a:off x="1942523" y="3429000"/>
                <a:ext cx="4153477" cy="892443"/>
                <a:chOff x="1942523" y="3429000"/>
                <a:chExt cx="4153477" cy="892443"/>
              </a:xfrm>
            </p:grpSpPr>
            <p:grpSp>
              <p:nvGrpSpPr>
                <p:cNvPr id="17" name="Group 16"/>
                <p:cNvGrpSpPr/>
                <p:nvPr/>
              </p:nvGrpSpPr>
              <p:grpSpPr>
                <a:xfrm>
                  <a:off x="1942523" y="3859778"/>
                  <a:ext cx="953077" cy="461665"/>
                  <a:chOff x="1942523" y="3859778"/>
                  <a:chExt cx="953077" cy="461665"/>
                </a:xfrm>
              </p:grpSpPr>
              <p:sp>
                <p:nvSpPr>
                  <p:cNvPr id="15" name="Hexagon 14"/>
                  <p:cNvSpPr/>
                  <p:nvPr/>
                </p:nvSpPr>
                <p:spPr>
                  <a:xfrm>
                    <a:off x="2393373" y="3859778"/>
                    <a:ext cx="502227" cy="46166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942523" y="3902234"/>
                    <a:ext cx="381000" cy="400110"/>
                  </a:xfrm>
                  <a:prstGeom prst="rect">
                    <a:avLst/>
                  </a:prstGeom>
                  <a:noFill/>
                </p:spPr>
                <p:txBody>
                  <a:bodyPr wrap="square" rtlCol="0">
                    <a:spAutoFit/>
                  </a:bodyPr>
                  <a:lstStyle/>
                  <a:p>
                    <a:r>
                      <a:rPr lang="en-US" sz="2000" dirty="0" smtClean="0"/>
                      <a:t>4</a:t>
                    </a:r>
                    <a:endParaRPr lang="en-US" sz="2000" dirty="0"/>
                  </a:p>
                </p:txBody>
              </p:sp>
              <p:sp>
                <p:nvSpPr>
                  <p:cNvPr id="5" name="TextBox 4"/>
                  <p:cNvSpPr txBox="1"/>
                  <p:nvPr/>
                </p:nvSpPr>
                <p:spPr>
                  <a:xfrm>
                    <a:off x="2486919" y="3902234"/>
                    <a:ext cx="304800" cy="400110"/>
                  </a:xfrm>
                  <a:prstGeom prst="rect">
                    <a:avLst/>
                  </a:prstGeom>
                  <a:noFill/>
                </p:spPr>
                <p:txBody>
                  <a:bodyPr wrap="square" rtlCol="0">
                    <a:spAutoFit/>
                  </a:bodyPr>
                  <a:lstStyle/>
                  <a:p>
                    <a:r>
                      <a:rPr lang="en-US" sz="2000" dirty="0" smtClean="0"/>
                      <a:t>6</a:t>
                    </a:r>
                    <a:endParaRPr lang="en-US" sz="2000" dirty="0"/>
                  </a:p>
                </p:txBody>
              </p:sp>
            </p:grpSp>
            <p:cxnSp>
              <p:nvCxnSpPr>
                <p:cNvPr id="8" name="Straight Arrow Connector 7"/>
                <p:cNvCxnSpPr/>
                <p:nvPr/>
              </p:nvCxnSpPr>
              <p:spPr>
                <a:xfrm flipV="1">
                  <a:off x="2158134" y="3429000"/>
                  <a:ext cx="3537816" cy="615447"/>
                </a:xfrm>
                <a:prstGeom prst="straightConnector1">
                  <a:avLst/>
                </a:prstGeom>
                <a:ln>
                  <a:solidFill>
                    <a:srgbClr val="3A9DB8"/>
                  </a:solidFill>
                  <a:headEnd type="arrow"/>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2744094" y="3505200"/>
                  <a:ext cx="3351906" cy="597090"/>
                </a:xfrm>
                <a:prstGeom prst="straightConnector1">
                  <a:avLst/>
                </a:prstGeom>
                <a:ln>
                  <a:solidFill>
                    <a:srgbClr val="3A9DB8"/>
                  </a:solidFill>
                  <a:headEnd type="arrow"/>
                  <a:tailEnd type="arrow"/>
                </a:ln>
              </p:spPr>
              <p:style>
                <a:lnRef idx="3">
                  <a:schemeClr val="dk1"/>
                </a:lnRef>
                <a:fillRef idx="0">
                  <a:schemeClr val="dk1"/>
                </a:fillRef>
                <a:effectRef idx="2">
                  <a:schemeClr val="dk1"/>
                </a:effectRef>
                <a:fontRef idx="minor">
                  <a:schemeClr val="tx1"/>
                </a:fontRef>
              </p:style>
            </p:cxnSp>
          </p:grpSp>
          <p:cxnSp>
            <p:nvCxnSpPr>
              <p:cNvPr id="12" name="Straight Arrow Connector 11"/>
              <p:cNvCxnSpPr/>
              <p:nvPr/>
            </p:nvCxnSpPr>
            <p:spPr>
              <a:xfrm flipV="1">
                <a:off x="2512291" y="3803745"/>
                <a:ext cx="3355109" cy="692056"/>
              </a:xfrm>
              <a:prstGeom prst="straightConnector1">
                <a:avLst/>
              </a:prstGeom>
              <a:ln>
                <a:solidFill>
                  <a:srgbClr val="3A9DB8"/>
                </a:solidFill>
                <a:headEnd type="arrow"/>
                <a:tailEnd type="arrow"/>
              </a:ln>
            </p:spPr>
            <p:style>
              <a:lnRef idx="3">
                <a:schemeClr val="dk1"/>
              </a:lnRef>
              <a:fillRef idx="0">
                <a:schemeClr val="dk1"/>
              </a:fillRef>
              <a:effectRef idx="2">
                <a:schemeClr val="dk1"/>
              </a:effectRef>
              <a:fontRef idx="minor">
                <a:schemeClr val="tx1"/>
              </a:fontRef>
            </p:style>
          </p:cxnSp>
        </p:grpSp>
      </p:grpSp>
    </p:spTree>
    <p:extLst>
      <p:ext uri="{BB962C8B-B14F-4D97-AF65-F5344CB8AC3E}">
        <p14:creationId xmlns:p14="http://schemas.microsoft.com/office/powerpoint/2010/main" val="343733544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033"/>
                                        </p:tgtEl>
                                        <p:attrNameLst>
                                          <p:attrName>style.visibility</p:attrName>
                                        </p:attrNameLst>
                                      </p:cBhvr>
                                      <p:to>
                                        <p:strVal val="visible"/>
                                      </p:to>
                                    </p:set>
                                    <p:animEffect transition="in" filter="wipe(down)">
                                      <p:cBhvr>
                                        <p:cTn id="22" dur="500"/>
                                        <p:tgtEl>
                                          <p:spTgt spid="1033"/>
                                        </p:tgtEl>
                                      </p:cBhvr>
                                    </p:animEffect>
                                  </p:childTnLst>
                                </p:cTn>
                              </p:par>
                              <p:par>
                                <p:cTn id="23" presetID="22" presetClass="entr" presetSubtype="4"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down)">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2790" y="1905000"/>
            <a:ext cx="4726286" cy="4301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0471" t="9315" r="40084" b="20398"/>
          <a:stretch/>
        </p:blipFill>
        <p:spPr>
          <a:xfrm>
            <a:off x="3902789" y="1905000"/>
            <a:ext cx="4726286" cy="4301836"/>
          </a:xfrm>
          <a:prstGeom prst="rect">
            <a:avLst/>
          </a:prstGeom>
        </p:spPr>
      </p:pic>
      <p:sp>
        <p:nvSpPr>
          <p:cNvPr id="2" name="Title 1"/>
          <p:cNvSpPr>
            <a:spLocks noGrp="1"/>
          </p:cNvSpPr>
          <p:nvPr>
            <p:ph type="title"/>
          </p:nvPr>
        </p:nvSpPr>
        <p:spPr/>
        <p:txBody>
          <a:bodyPr/>
          <a:lstStyle/>
          <a:p>
            <a:r>
              <a:rPr lang="en-US" dirty="0" smtClean="0"/>
              <a:t>Diagonals</a:t>
            </a:r>
            <a:endParaRPr lang="en-US" dirty="0"/>
          </a:p>
        </p:txBody>
      </p:sp>
      <p:sp>
        <p:nvSpPr>
          <p:cNvPr id="3" name="Content Placeholder 2"/>
          <p:cNvSpPr>
            <a:spLocks noGrp="1"/>
          </p:cNvSpPr>
          <p:nvPr>
            <p:ph idx="1"/>
          </p:nvPr>
        </p:nvSpPr>
        <p:spPr>
          <a:xfrm>
            <a:off x="457200" y="1646237"/>
            <a:ext cx="3276600" cy="4526280"/>
          </a:xfrm>
        </p:spPr>
        <p:txBody>
          <a:bodyPr>
            <a:normAutofit/>
          </a:bodyPr>
          <a:lstStyle/>
          <a:p>
            <a:pPr marL="0" indent="0">
              <a:buNone/>
            </a:pPr>
            <a:r>
              <a:rPr lang="en-US" sz="2000" dirty="0" smtClean="0">
                <a:solidFill>
                  <a:srgbClr val="BFC773"/>
                </a:solidFill>
              </a:rPr>
              <a:t>What’s a diagonal on the triangle?</a:t>
            </a:r>
          </a:p>
          <a:p>
            <a:pPr marL="0" indent="0">
              <a:buNone/>
            </a:pPr>
            <a:endParaRPr lang="en-US" sz="2000" dirty="0" smtClean="0">
              <a:solidFill>
                <a:srgbClr val="BFC773"/>
              </a:solidFill>
            </a:endParaRPr>
          </a:p>
          <a:p>
            <a:pPr marL="0" indent="0">
              <a:buNone/>
            </a:pPr>
            <a:r>
              <a:rPr lang="en-US" sz="2000" dirty="0" smtClean="0">
                <a:solidFill>
                  <a:srgbClr val="BFC773"/>
                </a:solidFill>
              </a:rPr>
              <a:t>How do you get from one diagonal to the next?</a:t>
            </a:r>
          </a:p>
          <a:p>
            <a:pPr marL="0" indent="0">
              <a:buNone/>
            </a:pPr>
            <a:endParaRPr lang="en-US" sz="2000" dirty="0">
              <a:solidFill>
                <a:srgbClr val="BFC773"/>
              </a:solidFill>
            </a:endParaRPr>
          </a:p>
          <a:p>
            <a:pPr marL="0" indent="0">
              <a:buNone/>
            </a:pPr>
            <a:endParaRPr lang="en-US" sz="2000" dirty="0">
              <a:solidFill>
                <a:srgbClr val="BFC773"/>
              </a:solidFill>
            </a:endParaRPr>
          </a:p>
        </p:txBody>
      </p:sp>
    </p:spTree>
    <p:extLst>
      <p:ext uri="{BB962C8B-B14F-4D97-AF65-F5344CB8AC3E}">
        <p14:creationId xmlns:p14="http://schemas.microsoft.com/office/powerpoint/2010/main" val="38205369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down)">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Finding Types of Numbers</a:t>
            </a:r>
            <a:endParaRPr lang="en-US" sz="4400" dirty="0"/>
          </a:p>
        </p:txBody>
      </p:sp>
      <p:sp>
        <p:nvSpPr>
          <p:cNvPr id="3" name="Content Placeholder 2"/>
          <p:cNvSpPr>
            <a:spLocks noGrp="1"/>
          </p:cNvSpPr>
          <p:nvPr>
            <p:ph idx="1"/>
          </p:nvPr>
        </p:nvSpPr>
        <p:spPr>
          <a:xfrm>
            <a:off x="457200" y="1646237"/>
            <a:ext cx="3276600" cy="4526280"/>
          </a:xfrm>
        </p:spPr>
        <p:txBody>
          <a:bodyPr>
            <a:normAutofit/>
          </a:bodyPr>
          <a:lstStyle/>
          <a:p>
            <a:pPr marL="0" indent="0">
              <a:buNone/>
            </a:pPr>
            <a:r>
              <a:rPr lang="en-US" sz="2000" dirty="0" smtClean="0">
                <a:solidFill>
                  <a:srgbClr val="BFC773"/>
                </a:solidFill>
              </a:rPr>
              <a:t>Now that you know what diagonals are…</a:t>
            </a:r>
          </a:p>
          <a:p>
            <a:pPr marL="0" indent="0">
              <a:buNone/>
            </a:pPr>
            <a:endParaRPr lang="en-US" sz="2000" dirty="0" smtClean="0">
              <a:solidFill>
                <a:srgbClr val="BFC773"/>
              </a:solidFill>
            </a:endParaRPr>
          </a:p>
          <a:p>
            <a:pPr marL="0" indent="0">
              <a:buNone/>
            </a:pPr>
            <a:r>
              <a:rPr lang="en-US" sz="1400" dirty="0" smtClean="0"/>
              <a:t>Find what diagonals these are in:</a:t>
            </a:r>
          </a:p>
          <a:p>
            <a:pPr marL="0" indent="0">
              <a:buNone/>
            </a:pPr>
            <a:r>
              <a:rPr lang="en-US" sz="1400" dirty="0" smtClean="0"/>
              <a:t>Natural numbers: 1, 2, 3, 4…</a:t>
            </a:r>
          </a:p>
          <a:p>
            <a:pPr marL="0" indent="0">
              <a:buNone/>
            </a:pPr>
            <a:r>
              <a:rPr lang="en-US" sz="1400" dirty="0" smtClean="0"/>
              <a:t>Pentatope numbers: 1, 5, 15, 35, 75…</a:t>
            </a:r>
          </a:p>
          <a:p>
            <a:pPr marL="0" indent="0">
              <a:buNone/>
            </a:pPr>
            <a:r>
              <a:rPr lang="en-US" sz="1400" dirty="0" smtClean="0"/>
              <a:t>Tetrahedral numbers: 1, 4, 10, 20…</a:t>
            </a:r>
          </a:p>
          <a:p>
            <a:pPr marL="0" indent="0">
              <a:buNone/>
            </a:pPr>
            <a:r>
              <a:rPr lang="en-US" sz="1400" dirty="0" smtClean="0"/>
              <a:t>Triangular numbers: 1, 3, 6, 10, 15…</a:t>
            </a:r>
          </a:p>
          <a:p>
            <a:pPr marL="0" indent="0">
              <a:buNone/>
            </a:pPr>
            <a:r>
              <a:rPr lang="en-US" sz="1400" dirty="0" smtClean="0"/>
              <a:t>Hexagonal numbers: 1, 6, 15, 28, 45…</a:t>
            </a:r>
          </a:p>
          <a:p>
            <a:pPr marL="0" indent="0">
              <a:buNone/>
            </a:pPr>
            <a:endParaRPr lang="en-US" sz="1400" dirty="0" smtClean="0"/>
          </a:p>
          <a:p>
            <a:pPr marL="0" indent="0">
              <a:buNone/>
            </a:pPr>
            <a:r>
              <a:rPr lang="en-US" sz="1800" dirty="0" smtClean="0">
                <a:solidFill>
                  <a:srgbClr val="BFC773"/>
                </a:solidFill>
              </a:rPr>
              <a:t>CHALLENGE! Now see if you can find this: </a:t>
            </a:r>
          </a:p>
          <a:p>
            <a:pPr marL="0" indent="0">
              <a:buNone/>
            </a:pPr>
            <a:endParaRPr lang="en-US" sz="1800" dirty="0">
              <a:solidFill>
                <a:srgbClr val="BFC773"/>
              </a:solidFill>
            </a:endParaRPr>
          </a:p>
          <a:p>
            <a:pPr marL="0" indent="0">
              <a:buNone/>
            </a:pPr>
            <a:r>
              <a:rPr lang="en-US" sz="1400" dirty="0" smtClean="0"/>
              <a:t>How do you find the Catalan numbers (5, 14, 42, 132…)? This requires a lot of thinking.</a:t>
            </a:r>
            <a:endParaRPr lang="en-US" sz="1400" dirty="0"/>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057400"/>
            <a:ext cx="466725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057401"/>
            <a:ext cx="466725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057400"/>
            <a:ext cx="4667250" cy="4190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057400"/>
            <a:ext cx="4667250" cy="4191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2"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2057400"/>
            <a:ext cx="4667250" cy="4190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3"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200" y="2057400"/>
            <a:ext cx="4667250" cy="4191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6200" y="2057397"/>
            <a:ext cx="4667250" cy="4191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886200" y="3255005"/>
            <a:ext cx="609600" cy="261610"/>
          </a:xfrm>
          <a:prstGeom prst="rect">
            <a:avLst/>
          </a:prstGeom>
          <a:noFill/>
        </p:spPr>
        <p:txBody>
          <a:bodyPr wrap="square" rtlCol="0">
            <a:spAutoFit/>
          </a:bodyPr>
          <a:lstStyle/>
          <a:p>
            <a:pPr algn="ctr"/>
            <a:r>
              <a:rPr lang="en-US" sz="1100" dirty="0" smtClean="0">
                <a:solidFill>
                  <a:srgbClr val="C00000"/>
                </a:solidFill>
              </a:rPr>
              <a:t>7-2=</a:t>
            </a:r>
            <a:r>
              <a:rPr lang="en-US" sz="1100" b="1" dirty="0" smtClean="0">
                <a:solidFill>
                  <a:srgbClr val="C00000"/>
                </a:solidFill>
              </a:rPr>
              <a:t>5</a:t>
            </a:r>
            <a:endParaRPr lang="en-US" sz="1100" b="1" dirty="0">
              <a:solidFill>
                <a:srgbClr val="C00000"/>
              </a:solidFill>
            </a:endParaRPr>
          </a:p>
        </p:txBody>
      </p:sp>
      <p:cxnSp>
        <p:nvCxnSpPr>
          <p:cNvPr id="9" name="Straight Arrow Connector 8"/>
          <p:cNvCxnSpPr>
            <a:stCxn id="5" idx="3"/>
          </p:cNvCxnSpPr>
          <p:nvPr/>
        </p:nvCxnSpPr>
        <p:spPr>
          <a:xfrm>
            <a:off x="4495800" y="3385810"/>
            <a:ext cx="129540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3790950" y="3912885"/>
            <a:ext cx="838200" cy="261610"/>
          </a:xfrm>
          <a:prstGeom prst="rect">
            <a:avLst/>
          </a:prstGeom>
          <a:noFill/>
        </p:spPr>
        <p:txBody>
          <a:bodyPr wrap="square" rtlCol="0">
            <a:spAutoFit/>
          </a:bodyPr>
          <a:lstStyle/>
          <a:p>
            <a:pPr algn="ctr"/>
            <a:r>
              <a:rPr lang="en-US" sz="1100" dirty="0" smtClean="0">
                <a:solidFill>
                  <a:srgbClr val="C00000"/>
                </a:solidFill>
              </a:rPr>
              <a:t>25-11=</a:t>
            </a:r>
            <a:r>
              <a:rPr lang="en-US" sz="1100" b="1" dirty="0" smtClean="0">
                <a:solidFill>
                  <a:srgbClr val="C00000"/>
                </a:solidFill>
              </a:rPr>
              <a:t>14</a:t>
            </a:r>
            <a:endParaRPr lang="en-US" sz="1100" b="1" dirty="0">
              <a:solidFill>
                <a:srgbClr val="C00000"/>
              </a:solidFill>
            </a:endParaRPr>
          </a:p>
        </p:txBody>
      </p:sp>
      <p:cxnSp>
        <p:nvCxnSpPr>
          <p:cNvPr id="12" name="Straight Arrow Connector 11"/>
          <p:cNvCxnSpPr>
            <a:stCxn id="10" idx="3"/>
          </p:cNvCxnSpPr>
          <p:nvPr/>
        </p:nvCxnSpPr>
        <p:spPr>
          <a:xfrm>
            <a:off x="4629150" y="4043690"/>
            <a:ext cx="1181100" cy="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TextBox 12"/>
          <p:cNvSpPr txBox="1"/>
          <p:nvPr/>
        </p:nvSpPr>
        <p:spPr>
          <a:xfrm>
            <a:off x="3752850" y="4648200"/>
            <a:ext cx="876300" cy="261610"/>
          </a:xfrm>
          <a:prstGeom prst="rect">
            <a:avLst/>
          </a:prstGeom>
          <a:noFill/>
        </p:spPr>
        <p:txBody>
          <a:bodyPr wrap="square" rtlCol="0">
            <a:spAutoFit/>
          </a:bodyPr>
          <a:lstStyle/>
          <a:p>
            <a:pPr algn="ctr"/>
            <a:r>
              <a:rPr lang="en-US" sz="1100" dirty="0" smtClean="0">
                <a:solidFill>
                  <a:srgbClr val="C00000"/>
                </a:solidFill>
              </a:rPr>
              <a:t>91-49=</a:t>
            </a:r>
            <a:r>
              <a:rPr lang="en-US" sz="1100" b="1" dirty="0" smtClean="0">
                <a:solidFill>
                  <a:srgbClr val="C00000"/>
                </a:solidFill>
              </a:rPr>
              <a:t>42</a:t>
            </a:r>
            <a:endParaRPr lang="en-US" sz="1100" b="1" dirty="0">
              <a:solidFill>
                <a:srgbClr val="C00000"/>
              </a:solidFill>
            </a:endParaRPr>
          </a:p>
        </p:txBody>
      </p:sp>
      <p:cxnSp>
        <p:nvCxnSpPr>
          <p:cNvPr id="15" name="Straight Arrow Connector 14"/>
          <p:cNvCxnSpPr>
            <a:stCxn id="13" idx="3"/>
          </p:cNvCxnSpPr>
          <p:nvPr/>
        </p:nvCxnSpPr>
        <p:spPr>
          <a:xfrm>
            <a:off x="4629150" y="4779005"/>
            <a:ext cx="121920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3371850" y="5267325"/>
            <a:ext cx="1028700" cy="261610"/>
          </a:xfrm>
          <a:prstGeom prst="rect">
            <a:avLst/>
          </a:prstGeom>
          <a:noFill/>
        </p:spPr>
        <p:txBody>
          <a:bodyPr wrap="square" rtlCol="0">
            <a:spAutoFit/>
          </a:bodyPr>
          <a:lstStyle/>
          <a:p>
            <a:r>
              <a:rPr lang="en-US" sz="1100" dirty="0" smtClean="0">
                <a:solidFill>
                  <a:srgbClr val="C00000"/>
                </a:solidFill>
              </a:rPr>
              <a:t>336-204=</a:t>
            </a:r>
            <a:r>
              <a:rPr lang="en-US" sz="1100" b="1" dirty="0" smtClean="0">
                <a:solidFill>
                  <a:srgbClr val="C00000"/>
                </a:solidFill>
              </a:rPr>
              <a:t>132</a:t>
            </a:r>
            <a:endParaRPr lang="en-US" sz="1100" b="1" dirty="0">
              <a:solidFill>
                <a:srgbClr val="C00000"/>
              </a:solidFill>
            </a:endParaRPr>
          </a:p>
        </p:txBody>
      </p:sp>
      <p:cxnSp>
        <p:nvCxnSpPr>
          <p:cNvPr id="25" name="Straight Arrow Connector 24"/>
          <p:cNvCxnSpPr>
            <a:stCxn id="18" idx="3"/>
          </p:cNvCxnSpPr>
          <p:nvPr/>
        </p:nvCxnSpPr>
        <p:spPr>
          <a:xfrm>
            <a:off x="4400550" y="5398130"/>
            <a:ext cx="148590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8242759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54"/>
                                        </p:tgtEl>
                                        <p:attrNameLst>
                                          <p:attrName>style.visibility</p:attrName>
                                        </p:attrNameLst>
                                      </p:cBhvr>
                                      <p:to>
                                        <p:strVal val="visible"/>
                                      </p:to>
                                    </p:set>
                                    <p:animEffect transition="in" filter="wipe(down)">
                                      <p:cBhvr>
                                        <p:cTn id="37" dur="500"/>
                                        <p:tgtEl>
                                          <p:spTgt spid="205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05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05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05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06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06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wipe(down)">
                                      <p:cBhvr>
                                        <p:cTn id="62" dur="500"/>
                                        <p:tgtEl>
                                          <p:spTgt spid="3">
                                            <p:txEl>
                                              <p:pRg st="9" end="9"/>
                                            </p:txEl>
                                          </p:spTgt>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wipe(down)">
                                      <p:cBhvr>
                                        <p:cTn id="65" dur="500"/>
                                        <p:tgtEl>
                                          <p:spTgt spid="3">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061"/>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5"/>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9"/>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0"/>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12"/>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3"/>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1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5" grpId="0"/>
      <p:bldP spid="10" grpId="0"/>
      <p:bldP spid="13"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In Pascal’s Triangle</a:t>
            </a:r>
            <a:endParaRPr lang="en-US" dirty="0"/>
          </a:p>
        </p:txBody>
      </p:sp>
      <p:sp>
        <p:nvSpPr>
          <p:cNvPr id="3" name="Content Placeholder 2"/>
          <p:cNvSpPr>
            <a:spLocks noGrp="1"/>
          </p:cNvSpPr>
          <p:nvPr>
            <p:ph idx="1"/>
          </p:nvPr>
        </p:nvSpPr>
        <p:spPr>
          <a:xfrm>
            <a:off x="457200" y="1646237"/>
            <a:ext cx="3533775" cy="4526280"/>
          </a:xfrm>
        </p:spPr>
        <p:txBody>
          <a:bodyPr>
            <a:normAutofit/>
          </a:bodyPr>
          <a:lstStyle/>
          <a:p>
            <a:r>
              <a:rPr lang="en-US" sz="1600" dirty="0" smtClean="0">
                <a:solidFill>
                  <a:srgbClr val="BFC773"/>
                </a:solidFill>
              </a:rPr>
              <a:t>Can you predict the next row of numbers?</a:t>
            </a:r>
          </a:p>
          <a:p>
            <a:endParaRPr lang="en-US" sz="1600" dirty="0" smtClean="0">
              <a:solidFill>
                <a:srgbClr val="BFC773"/>
              </a:solidFill>
            </a:endParaRPr>
          </a:p>
          <a:p>
            <a:endParaRPr lang="en-US" sz="1600" dirty="0">
              <a:solidFill>
                <a:srgbClr val="BFC773"/>
              </a:solidFill>
            </a:endParaRPr>
          </a:p>
          <a:p>
            <a:r>
              <a:rPr lang="en-US" sz="1600" dirty="0">
                <a:solidFill>
                  <a:srgbClr val="BFC773"/>
                </a:solidFill>
              </a:rPr>
              <a:t>Powers of </a:t>
            </a:r>
            <a:r>
              <a:rPr lang="en-US" sz="1600" dirty="0" smtClean="0">
                <a:solidFill>
                  <a:srgbClr val="BFC773"/>
                </a:solidFill>
              </a:rPr>
              <a:t>two: </a:t>
            </a:r>
            <a:r>
              <a:rPr lang="en-US" sz="1600" dirty="0">
                <a:solidFill>
                  <a:srgbClr val="BFC773"/>
                </a:solidFill>
              </a:rPr>
              <a:t>2, 4, 8, 16, ...Look at the rows to see a pattern and figure it </a:t>
            </a:r>
            <a:r>
              <a:rPr lang="en-US" sz="1600" dirty="0" smtClean="0">
                <a:solidFill>
                  <a:srgbClr val="BFC773"/>
                </a:solidFill>
              </a:rPr>
              <a:t>out.</a:t>
            </a:r>
          </a:p>
          <a:p>
            <a:endParaRPr lang="en-US" sz="1600" dirty="0">
              <a:solidFill>
                <a:srgbClr val="BFC773"/>
              </a:solidFill>
            </a:endParaRPr>
          </a:p>
          <a:p>
            <a:endParaRPr lang="en-US" sz="1600" dirty="0" smtClean="0">
              <a:solidFill>
                <a:srgbClr val="BFC773"/>
              </a:solidFill>
            </a:endParaRPr>
          </a:p>
          <a:p>
            <a:r>
              <a:rPr lang="en-US" sz="1600" dirty="0">
                <a:solidFill>
                  <a:srgbClr val="BFC773"/>
                </a:solidFill>
              </a:rPr>
              <a:t>Powers of </a:t>
            </a:r>
            <a:r>
              <a:rPr lang="en-US" sz="1600" dirty="0" smtClean="0">
                <a:solidFill>
                  <a:srgbClr val="BFC773"/>
                </a:solidFill>
              </a:rPr>
              <a:t>eleven: </a:t>
            </a:r>
            <a:r>
              <a:rPr lang="en-US" sz="1600" dirty="0">
                <a:solidFill>
                  <a:srgbClr val="BFC773"/>
                </a:solidFill>
              </a:rPr>
              <a:t>11, 121, 1331, </a:t>
            </a:r>
            <a:r>
              <a:rPr lang="en-US" sz="1600" dirty="0" smtClean="0">
                <a:solidFill>
                  <a:srgbClr val="BFC773"/>
                </a:solidFill>
              </a:rPr>
              <a:t>14641. </a:t>
            </a:r>
            <a:r>
              <a:rPr lang="en-US" sz="1600" dirty="0">
                <a:solidFill>
                  <a:srgbClr val="BFC773"/>
                </a:solidFill>
              </a:rPr>
              <a:t>Look at the big whole triangle going back to row 1. To see the pattern starting with row 1, then row 2 and row three.</a:t>
            </a:r>
            <a:endParaRPr lang="en-US" sz="1600" dirty="0" smtClean="0">
              <a:solidFill>
                <a:srgbClr val="BFC773"/>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975" y="1981200"/>
            <a:ext cx="4676775" cy="420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0975" y="1981200"/>
            <a:ext cx="4676775" cy="420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5257800" y="2590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19687" y="2895600"/>
            <a:ext cx="5953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62537" y="3209925"/>
            <a:ext cx="423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953000" y="3581400"/>
            <a:ext cx="333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814887" y="3886200"/>
            <a:ext cx="2905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772025" y="2467689"/>
            <a:ext cx="685800" cy="246221"/>
          </a:xfrm>
          <a:prstGeom prst="rect">
            <a:avLst/>
          </a:prstGeom>
          <a:noFill/>
        </p:spPr>
        <p:txBody>
          <a:bodyPr wrap="square" rtlCol="0">
            <a:spAutoFit/>
          </a:bodyPr>
          <a:lstStyle/>
          <a:p>
            <a:r>
              <a:rPr lang="en-US" sz="1000" dirty="0" smtClean="0">
                <a:solidFill>
                  <a:schemeClr val="bg1"/>
                </a:solidFill>
              </a:rPr>
              <a:t>1+1=2</a:t>
            </a:r>
            <a:endParaRPr lang="en-US" sz="1050" dirty="0">
              <a:solidFill>
                <a:schemeClr val="bg1"/>
              </a:solidFill>
            </a:endParaRPr>
          </a:p>
        </p:txBody>
      </p:sp>
      <p:sp>
        <p:nvSpPr>
          <p:cNvPr id="23" name="TextBox 22"/>
          <p:cNvSpPr txBox="1"/>
          <p:nvPr/>
        </p:nvSpPr>
        <p:spPr>
          <a:xfrm>
            <a:off x="4495800" y="2768642"/>
            <a:ext cx="876300" cy="253916"/>
          </a:xfrm>
          <a:prstGeom prst="rect">
            <a:avLst/>
          </a:prstGeom>
          <a:noFill/>
        </p:spPr>
        <p:txBody>
          <a:bodyPr wrap="square" rtlCol="0">
            <a:spAutoFit/>
          </a:bodyPr>
          <a:lstStyle/>
          <a:p>
            <a:r>
              <a:rPr lang="en-US" sz="1000" dirty="0" smtClean="0">
                <a:solidFill>
                  <a:schemeClr val="bg1"/>
                </a:solidFill>
              </a:rPr>
              <a:t>1+2+1=4</a:t>
            </a:r>
            <a:endParaRPr lang="en-US" sz="1050" dirty="0">
              <a:solidFill>
                <a:schemeClr val="bg1"/>
              </a:solidFill>
            </a:endParaRPr>
          </a:p>
        </p:txBody>
      </p:sp>
      <p:sp>
        <p:nvSpPr>
          <p:cNvPr id="24" name="TextBox 23"/>
          <p:cNvSpPr txBox="1"/>
          <p:nvPr/>
        </p:nvSpPr>
        <p:spPr>
          <a:xfrm>
            <a:off x="4281487" y="3079119"/>
            <a:ext cx="1066800" cy="246221"/>
          </a:xfrm>
          <a:prstGeom prst="rect">
            <a:avLst/>
          </a:prstGeom>
          <a:noFill/>
        </p:spPr>
        <p:txBody>
          <a:bodyPr wrap="square" rtlCol="0">
            <a:spAutoFit/>
          </a:bodyPr>
          <a:lstStyle/>
          <a:p>
            <a:r>
              <a:rPr lang="en-US" sz="1000" dirty="0" smtClean="0">
                <a:solidFill>
                  <a:schemeClr val="bg1"/>
                </a:solidFill>
              </a:rPr>
              <a:t>1+3+3+1=8</a:t>
            </a:r>
            <a:endParaRPr lang="en-US" sz="1050" dirty="0">
              <a:solidFill>
                <a:schemeClr val="bg1"/>
              </a:solidFill>
            </a:endParaRPr>
          </a:p>
        </p:txBody>
      </p:sp>
      <p:sp>
        <p:nvSpPr>
          <p:cNvPr id="25" name="TextBox 24"/>
          <p:cNvSpPr txBox="1"/>
          <p:nvPr/>
        </p:nvSpPr>
        <p:spPr>
          <a:xfrm>
            <a:off x="3962400" y="3451309"/>
            <a:ext cx="1295400" cy="253916"/>
          </a:xfrm>
          <a:prstGeom prst="rect">
            <a:avLst/>
          </a:prstGeom>
          <a:noFill/>
        </p:spPr>
        <p:txBody>
          <a:bodyPr wrap="square" rtlCol="0">
            <a:spAutoFit/>
          </a:bodyPr>
          <a:lstStyle/>
          <a:p>
            <a:r>
              <a:rPr lang="en-US" sz="1000" dirty="0" smtClean="0">
                <a:solidFill>
                  <a:schemeClr val="bg1"/>
                </a:solidFill>
              </a:rPr>
              <a:t>1+4+6+4+1=16</a:t>
            </a:r>
            <a:endParaRPr lang="en-US" sz="1050" dirty="0">
              <a:solidFill>
                <a:schemeClr val="bg1"/>
              </a:solidFill>
            </a:endParaRPr>
          </a:p>
        </p:txBody>
      </p:sp>
      <p:sp>
        <p:nvSpPr>
          <p:cNvPr id="1028" name="TextBox 1027"/>
          <p:cNvSpPr txBox="1"/>
          <p:nvPr/>
        </p:nvSpPr>
        <p:spPr>
          <a:xfrm>
            <a:off x="3540919" y="3759242"/>
            <a:ext cx="1481136" cy="253916"/>
          </a:xfrm>
          <a:prstGeom prst="rect">
            <a:avLst/>
          </a:prstGeom>
          <a:noFill/>
        </p:spPr>
        <p:txBody>
          <a:bodyPr wrap="square" rtlCol="0">
            <a:spAutoFit/>
          </a:bodyPr>
          <a:lstStyle/>
          <a:p>
            <a:r>
              <a:rPr lang="en-US" sz="1000" dirty="0" smtClean="0">
                <a:solidFill>
                  <a:schemeClr val="bg1"/>
                </a:solidFill>
              </a:rPr>
              <a:t>1+5+10+10+5+1=32</a:t>
            </a:r>
            <a:endParaRPr lang="en-US" sz="1050" dirty="0"/>
          </a:p>
        </p:txBody>
      </p:sp>
      <p:sp>
        <p:nvSpPr>
          <p:cNvPr id="1029" name="TextBox 1028"/>
          <p:cNvSpPr txBox="1"/>
          <p:nvPr/>
        </p:nvSpPr>
        <p:spPr>
          <a:xfrm>
            <a:off x="3962400" y="4059153"/>
            <a:ext cx="1066800" cy="276999"/>
          </a:xfrm>
          <a:prstGeom prst="rect">
            <a:avLst/>
          </a:prstGeom>
          <a:noFill/>
        </p:spPr>
        <p:txBody>
          <a:bodyPr wrap="square" rtlCol="0">
            <a:spAutoFit/>
          </a:bodyPr>
          <a:lstStyle/>
          <a:p>
            <a:r>
              <a:rPr lang="en-US" sz="1200" dirty="0" smtClean="0">
                <a:solidFill>
                  <a:schemeClr val="bg1"/>
                </a:solidFill>
              </a:rPr>
              <a:t>And so on…</a:t>
            </a:r>
            <a:endParaRPr lang="en-US" sz="1200" dirty="0">
              <a:solidFill>
                <a:schemeClr val="bg1"/>
              </a:solidFill>
            </a:endParaRPr>
          </a:p>
        </p:txBody>
      </p:sp>
      <p:sp>
        <p:nvSpPr>
          <p:cNvPr id="1030" name="TextBox 1029"/>
          <p:cNvSpPr txBox="1"/>
          <p:nvPr/>
        </p:nvSpPr>
        <p:spPr>
          <a:xfrm>
            <a:off x="6781800" y="2175301"/>
            <a:ext cx="1885950" cy="584775"/>
          </a:xfrm>
          <a:prstGeom prst="rect">
            <a:avLst/>
          </a:prstGeom>
          <a:noFill/>
        </p:spPr>
        <p:txBody>
          <a:bodyPr wrap="square" rtlCol="0">
            <a:spAutoFit/>
          </a:bodyPr>
          <a:lstStyle/>
          <a:p>
            <a:r>
              <a:rPr lang="en-US" sz="1600" dirty="0" smtClean="0">
                <a:solidFill>
                  <a:srgbClr val="FF0000"/>
                </a:solidFill>
              </a:rPr>
              <a:t>1</a:t>
            </a:r>
            <a:r>
              <a:rPr lang="en-US" sz="1600" dirty="0" smtClean="0">
                <a:solidFill>
                  <a:schemeClr val="bg1"/>
                </a:solidFill>
              </a:rPr>
              <a:t> and </a:t>
            </a:r>
            <a:r>
              <a:rPr lang="en-US" sz="1600" dirty="0" smtClean="0">
                <a:solidFill>
                  <a:srgbClr val="FF0000"/>
                </a:solidFill>
              </a:rPr>
              <a:t>1</a:t>
            </a:r>
            <a:r>
              <a:rPr lang="en-US" sz="1600" dirty="0" smtClean="0">
                <a:solidFill>
                  <a:schemeClr val="bg1"/>
                </a:solidFill>
              </a:rPr>
              <a:t> combined make </a:t>
            </a:r>
            <a:r>
              <a:rPr lang="en-US" sz="1600" dirty="0" smtClean="0">
                <a:solidFill>
                  <a:srgbClr val="FF0000"/>
                </a:solidFill>
              </a:rPr>
              <a:t>11</a:t>
            </a:r>
            <a:endParaRPr lang="en-US" sz="1100" dirty="0">
              <a:solidFill>
                <a:srgbClr val="FF0000"/>
              </a:solidFill>
            </a:endParaRPr>
          </a:p>
        </p:txBody>
      </p:sp>
      <p:cxnSp>
        <p:nvCxnSpPr>
          <p:cNvPr id="1036" name="Curved Connector 1035"/>
          <p:cNvCxnSpPr/>
          <p:nvPr/>
        </p:nvCxnSpPr>
        <p:spPr>
          <a:xfrm flipV="1">
            <a:off x="6172200" y="2376844"/>
            <a:ext cx="762000" cy="90846"/>
          </a:xfrm>
          <a:prstGeom prst="curvedConnector3">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45" name="Straight Arrow Connector 1044"/>
          <p:cNvCxnSpPr>
            <a:stCxn id="1043" idx="3"/>
          </p:cNvCxnSpPr>
          <p:nvPr/>
        </p:nvCxnSpPr>
        <p:spPr>
          <a:xfrm flipV="1">
            <a:off x="7381875" y="2376845"/>
            <a:ext cx="85725" cy="9965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043" name="Freeform 1042"/>
          <p:cNvSpPr/>
          <p:nvPr/>
        </p:nvSpPr>
        <p:spPr>
          <a:xfrm>
            <a:off x="6562725" y="2463486"/>
            <a:ext cx="819150" cy="165414"/>
          </a:xfrm>
          <a:custGeom>
            <a:avLst/>
            <a:gdLst>
              <a:gd name="connsiteX0" fmla="*/ 0 w 819150"/>
              <a:gd name="connsiteY0" fmla="*/ 165414 h 165414"/>
              <a:gd name="connsiteX1" fmla="*/ 400050 w 819150"/>
              <a:gd name="connsiteY1" fmla="*/ 3489 h 165414"/>
              <a:gd name="connsiteX2" fmla="*/ 742950 w 819150"/>
              <a:gd name="connsiteY2" fmla="*/ 51114 h 165414"/>
              <a:gd name="connsiteX3" fmla="*/ 819150 w 819150"/>
              <a:gd name="connsiteY3" fmla="*/ 13014 h 165414"/>
            </a:gdLst>
            <a:ahLst/>
            <a:cxnLst>
              <a:cxn ang="0">
                <a:pos x="connsiteX0" y="connsiteY0"/>
              </a:cxn>
              <a:cxn ang="0">
                <a:pos x="connsiteX1" y="connsiteY1"/>
              </a:cxn>
              <a:cxn ang="0">
                <a:pos x="connsiteX2" y="connsiteY2"/>
              </a:cxn>
              <a:cxn ang="0">
                <a:pos x="connsiteX3" y="connsiteY3"/>
              </a:cxn>
            </a:cxnLst>
            <a:rect l="l" t="t" r="r" b="b"/>
            <a:pathLst>
              <a:path w="819150" h="165414">
                <a:moveTo>
                  <a:pt x="0" y="165414"/>
                </a:moveTo>
                <a:cubicBezTo>
                  <a:pt x="138112" y="93976"/>
                  <a:pt x="276225" y="22539"/>
                  <a:pt x="400050" y="3489"/>
                </a:cubicBezTo>
                <a:cubicBezTo>
                  <a:pt x="523875" y="-15561"/>
                  <a:pt x="673100" y="49526"/>
                  <a:pt x="742950" y="51114"/>
                </a:cubicBezTo>
                <a:cubicBezTo>
                  <a:pt x="812800" y="52701"/>
                  <a:pt x="808038" y="24126"/>
                  <a:pt x="819150" y="13014"/>
                </a:cubicBez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2944649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Effect transition="in" filter="wipe(down)">
                                      <p:cBhvr>
                                        <p:cTn id="19" dur="500"/>
                                        <p:tgtEl>
                                          <p:spTgt spid="307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2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down)">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22"/>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5"/>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23"/>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7"/>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24"/>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9"/>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11"/>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25"/>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1028"/>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14"/>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029"/>
                                        </p:tgtEl>
                                        <p:attrNameLst>
                                          <p:attrName>style.visibility</p:attrName>
                                        </p:attrNameLst>
                                      </p:cBhvr>
                                      <p:to>
                                        <p:strVal val="hidden"/>
                                      </p:to>
                                    </p:set>
                                  </p:childTnLst>
                                </p:cTn>
                              </p:par>
                              <p:par>
                                <p:cTn id="80" presetID="1" presetClass="entr" presetSubtype="0" fill="hold" nodeType="withEffect">
                                  <p:stCondLst>
                                    <p:cond delay="0"/>
                                  </p:stCondLst>
                                  <p:childTnLst>
                                    <p:set>
                                      <p:cBhvr>
                                        <p:cTn id="81" dur="1" fill="hold">
                                          <p:stCondLst>
                                            <p:cond delay="0"/>
                                          </p:stCondLst>
                                        </p:cTn>
                                        <p:tgtEl>
                                          <p:spTgt spid="1036"/>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043"/>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1045"/>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22" grpId="0" uiExpand="1"/>
      <p:bldP spid="22" grpId="1"/>
      <p:bldP spid="23" grpId="0" uiExpand="1"/>
      <p:bldP spid="23" grpId="1"/>
      <p:bldP spid="24" grpId="0" uiExpand="1"/>
      <p:bldP spid="24" grpId="1"/>
      <p:bldP spid="25" grpId="0" uiExpand="1"/>
      <p:bldP spid="25" grpId="1"/>
      <p:bldP spid="1028" grpId="0" uiExpand="1"/>
      <p:bldP spid="1028" grpId="1"/>
      <p:bldP spid="1029" grpId="0" uiExpand="1"/>
      <p:bldP spid="1029" grpId="1"/>
      <p:bldP spid="1030" grpId="0"/>
      <p:bldP spid="10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Works Cited</a:t>
            </a:r>
            <a:endParaRPr lang="en-US" sz="4400" dirty="0"/>
          </a:p>
        </p:txBody>
      </p:sp>
      <p:sp>
        <p:nvSpPr>
          <p:cNvPr id="3" name="Content Placeholder 2"/>
          <p:cNvSpPr>
            <a:spLocks noGrp="1"/>
          </p:cNvSpPr>
          <p:nvPr>
            <p:ph idx="1"/>
          </p:nvPr>
        </p:nvSpPr>
        <p:spPr/>
        <p:txBody>
          <a:bodyPr>
            <a:normAutofit/>
          </a:bodyPr>
          <a:lstStyle/>
          <a:p>
            <a:r>
              <a:rPr lang="en-US" sz="1200" dirty="0" smtClean="0">
                <a:hlinkClick r:id="rId3"/>
              </a:rPr>
              <a:t>https</a:t>
            </a:r>
            <a:r>
              <a:rPr lang="en-US" sz="1200" dirty="0">
                <a:hlinkClick r:id="rId3"/>
              </a:rPr>
              <a:t>://</a:t>
            </a:r>
            <a:r>
              <a:rPr lang="en-US" sz="1200" dirty="0" smtClean="0">
                <a:hlinkClick r:id="rId3"/>
              </a:rPr>
              <a:t>courses.govhs.org/d2l/le/content/139164/viewContent/1544680/View </a:t>
            </a:r>
            <a:endParaRPr lang="en-US" sz="1200" dirty="0">
              <a:hlinkClick r:id="rId3"/>
            </a:endParaRPr>
          </a:p>
          <a:p>
            <a:pPr marL="0" indent="0">
              <a:buNone/>
            </a:pPr>
            <a:endParaRPr lang="en-US" sz="1200" dirty="0">
              <a:hlinkClick r:id="rId3"/>
            </a:endParaRPr>
          </a:p>
          <a:p>
            <a:r>
              <a:rPr lang="en-US" sz="1200" dirty="0">
                <a:hlinkClick r:id="rId4"/>
              </a:rPr>
              <a:t>http://</a:t>
            </a:r>
            <a:r>
              <a:rPr lang="en-US" sz="1200" dirty="0" smtClean="0">
                <a:hlinkClick r:id="rId4"/>
              </a:rPr>
              <a:t>mathforum.org/workshops/usi/pascal/mo.pascal.html</a:t>
            </a:r>
            <a:r>
              <a:rPr lang="en-US" sz="1200" dirty="0" smtClean="0"/>
              <a:t> </a:t>
            </a:r>
          </a:p>
          <a:p>
            <a:endParaRPr lang="en-US" sz="1200" dirty="0"/>
          </a:p>
          <a:p>
            <a:r>
              <a:rPr lang="en-US" sz="1200" dirty="0" smtClean="0">
                <a:hlinkClick r:id="rId5" action="ppaction://hlinkfile"/>
              </a:rPr>
              <a:t>Pascal's Triangle Questions.docx</a:t>
            </a:r>
            <a:r>
              <a:rPr lang="en-US" sz="1200" dirty="0" smtClean="0"/>
              <a:t> (My own work)</a:t>
            </a:r>
          </a:p>
          <a:p>
            <a:pPr marL="0" indent="0">
              <a:buNone/>
            </a:pPr>
            <a:endParaRPr lang="en-US" sz="1200" dirty="0"/>
          </a:p>
          <a:p>
            <a:pPr marL="0" indent="0">
              <a:buNone/>
            </a:pPr>
            <a:endParaRPr lang="en-US" sz="1200" dirty="0"/>
          </a:p>
          <a:p>
            <a:pPr marL="0" indent="0">
              <a:buNone/>
            </a:pPr>
            <a:r>
              <a:rPr lang="en-US" sz="1200" dirty="0" smtClean="0"/>
              <a:t>Pictures:</a:t>
            </a:r>
          </a:p>
          <a:p>
            <a:r>
              <a:rPr lang="en-US" sz="1200" dirty="0">
                <a:hlinkClick r:id="rId3"/>
              </a:rPr>
              <a:t>http://nevalalee.files.wordpress.com/2011/05/pascal.jpg</a:t>
            </a:r>
            <a:r>
              <a:rPr lang="en-US" sz="1200" dirty="0"/>
              <a:t> </a:t>
            </a:r>
          </a:p>
          <a:p>
            <a:endParaRPr lang="en-US" sz="1200" dirty="0"/>
          </a:p>
          <a:p>
            <a:r>
              <a:rPr lang="en-US" sz="1200" dirty="0">
                <a:hlinkClick r:id="rId6"/>
              </a:rPr>
              <a:t>http://srikant.org/core/img390.png</a:t>
            </a:r>
            <a:r>
              <a:rPr lang="en-US" sz="1200" dirty="0"/>
              <a:t> </a:t>
            </a:r>
          </a:p>
          <a:p>
            <a:endParaRPr lang="en-US" sz="1200" dirty="0"/>
          </a:p>
          <a:p>
            <a:r>
              <a:rPr lang="en-US" sz="1200" dirty="0">
                <a:hlinkClick r:id="rId7"/>
              </a:rPr>
              <a:t>http://mathforum.org/workshops/usi/pascal/images/base.gif</a:t>
            </a:r>
            <a:r>
              <a:rPr lang="en-US" sz="1200" dirty="0"/>
              <a:t> </a:t>
            </a:r>
          </a:p>
          <a:p>
            <a:pPr marL="0" indent="0">
              <a:buNone/>
            </a:pPr>
            <a:endParaRPr lang="en-US" sz="1200" dirty="0"/>
          </a:p>
        </p:txBody>
      </p:sp>
    </p:spTree>
    <p:extLst>
      <p:ext uri="{BB962C8B-B14F-4D97-AF65-F5344CB8AC3E}">
        <p14:creationId xmlns:p14="http://schemas.microsoft.com/office/powerpoint/2010/main" val="297071685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500"/>
                                        <p:tgtEl>
                                          <p:spTgt spid="3">
                                            <p:txEl>
                                              <p:pRg st="7" end="7"/>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ipe(down)">
                                      <p:cBhvr>
                                        <p:cTn id="26" dur="500"/>
                                        <p:tgtEl>
                                          <p:spTgt spid="3">
                                            <p:txEl>
                                              <p:pRg st="8" end="8"/>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wipe(down)">
                                      <p:cBhvr>
                                        <p:cTn id="29" dur="500"/>
                                        <p:tgtEl>
                                          <p:spTgt spid="3">
                                            <p:txEl>
                                              <p:pRg st="10" end="10"/>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wipe(down)">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229600" cy="5016758"/>
          </a:xfrm>
          <a:prstGeom prst="rect">
            <a:avLst/>
          </a:prstGeom>
          <a:noFill/>
        </p:spPr>
        <p:txBody>
          <a:bodyPr wrap="square" rtlCol="0">
            <a:spAutoFit/>
          </a:bodyPr>
          <a:lstStyle/>
          <a:p>
            <a:pPr algn="ctr"/>
            <a:endParaRPr lang="en-US" sz="8000" dirty="0" smtClean="0"/>
          </a:p>
          <a:p>
            <a:pPr algn="ctr"/>
            <a:r>
              <a:rPr lang="en-US" sz="8000" dirty="0" smtClean="0"/>
              <a:t>Thank You For Watching My Presentation!</a:t>
            </a:r>
            <a:endParaRPr lang="en-US" sz="8000" dirty="0"/>
          </a:p>
        </p:txBody>
      </p:sp>
    </p:spTree>
    <p:extLst>
      <p:ext uri="{BB962C8B-B14F-4D97-AF65-F5344CB8AC3E}">
        <p14:creationId xmlns:p14="http://schemas.microsoft.com/office/powerpoint/2010/main" val="129712794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578</TotalTime>
  <Words>1095</Words>
  <Application>Microsoft Office PowerPoint</Application>
  <PresentationFormat>On-screen Show (4:3)</PresentationFormat>
  <Paragraphs>110</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Foundry</vt:lpstr>
      <vt:lpstr>Apothecary</vt:lpstr>
      <vt:lpstr>Pascal’s Triangle</vt:lpstr>
      <vt:lpstr>Blaise Pascal</vt:lpstr>
      <vt:lpstr>So How Does Pascal’s Triangle Work?</vt:lpstr>
      <vt:lpstr>Diagonals</vt:lpstr>
      <vt:lpstr>Finding Types of Numbers</vt:lpstr>
      <vt:lpstr>Patterns In Pascal’s Triangle</vt:lpstr>
      <vt:lpstr>Works Cited</vt:lpstr>
      <vt:lpstr>PowerPoint Presentation</vt:lpstr>
    </vt:vector>
  </TitlesOfParts>
  <Company>Lincoln School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Pascal’s Triangle</dc:title>
  <dc:creator>student</dc:creator>
  <cp:lastModifiedBy>Theresa DeRiso</cp:lastModifiedBy>
  <cp:revision>70</cp:revision>
  <cp:lastPrinted>2014-05-23T00:06:05Z</cp:lastPrinted>
  <dcterms:created xsi:type="dcterms:W3CDTF">2014-05-21T15:31:51Z</dcterms:created>
  <dcterms:modified xsi:type="dcterms:W3CDTF">2015-01-08T17:32:45Z</dcterms:modified>
</cp:coreProperties>
</file>